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7772400" cy="100584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hyperlink" Target="https://www.google.com/search?q=https://analytics.googl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hyperlink" Target="yourstore.com" TargetMode="External"/><Relationship Id="rId1" Type="http://schemas.openxmlformats.org/officeDocument/2006/relationships/hyperlink" Target="https:/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hyperlink" Target="yourstore.com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hyperlink" Target="mybrandblog.com" TargetMode="External"/><Relationship Id="rId1" Type="http://schemas.openxmlformats.org/officeDocument/2006/relationships/hyperlink" Target="mystore.com" TargetMode="Externa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hyperlink" Target="https://ga-dev-tools.google/ga4/campaign-url-builder/" TargetMode="External"/><Relationship Id="rId2" Type="http://schemas.openxmlformats.org/officeDocument/2006/relationships/hyperlink" Target="yourstore.com" TargetMode="External"/><Relationship Id="rId1" Type="http://schemas.openxmlformats.org/officeDocument/2006/relationships/hyperlink" Target="https://www.yourstore.com/?utm_source=facebook&amp;utm_medium=cpc&amp;utm_campaign=summer_sale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/>
          <p:nvPr/>
        </p:nvSpPr>
        <p:spPr>
          <a:xfrm>
            <a:off x="906590" y="1118916"/>
            <a:ext cx="5958204" cy="763079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13970" algn="l" rtl="0" eaLnBrk="0">
              <a:lnSpc>
                <a:spcPct val="89000"/>
              </a:lnSpc>
            </a:pPr>
            <a:r>
              <a:rPr sz="14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Shopify</a:t>
            </a:r>
            <a:r>
              <a:rPr sz="14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独立站 </a:t>
            </a:r>
            <a:r>
              <a:rPr sz="14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Google Analytics 4 </a:t>
            </a:r>
            <a:r>
              <a:rPr sz="14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新手教程</a:t>
            </a:r>
            <a:endParaRPr sz="1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19685" algn="l" rtl="0" eaLnBrk="0">
              <a:lnSpc>
                <a:spcPct val="89000"/>
              </a:lnSpc>
              <a:spcBef>
                <a:spcPts val="360"/>
              </a:spcBef>
            </a:pPr>
            <a:r>
              <a:rPr sz="1200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为什么你的 Shopify 独立站必须使用 GA4？</a:t>
            </a:r>
            <a:endParaRPr sz="12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13970" indent="-1270" algn="l" rtl="0" eaLnBrk="0">
              <a:lnSpc>
                <a:spcPct val="108000"/>
              </a:lnSpc>
              <a:spcBef>
                <a:spcPts val="525"/>
              </a:spcBef>
            </a:pPr>
            <a:r>
              <a:rPr sz="1100" kern="0" spc="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在运营独立站时，你不能只是“凭感觉”做事。数据是你最好的朋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友，而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GA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 就是为你提供数据的</a:t>
            </a:r>
            <a:r>
              <a:rPr sz="1100" kern="0" spc="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最强工具之一，而且是免费的！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469265" indent="-220980" algn="l" rtl="0" eaLnBrk="0">
              <a:lnSpc>
                <a:spcPct val="110000"/>
              </a:lnSpc>
              <a:spcBef>
                <a:spcPts val="1495"/>
              </a:spcBef>
            </a:pP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●</a:t>
            </a:r>
            <a:r>
              <a:rPr lang="en-US"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了解你的用户：他们从哪个国家来？通过什么渠道找到你（Google,</a:t>
            </a:r>
            <a:r>
              <a:rPr sz="1100" kern="0" spc="9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Facebook, TikTok</a:t>
            </a:r>
            <a:r>
              <a:rPr sz="1100" kern="0" spc="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）？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他们对什么产品感兴趣？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471170" indent="-222885" algn="l" rtl="0" eaLnBrk="0">
              <a:lnSpc>
                <a:spcPct val="110000"/>
              </a:lnSpc>
              <a:spcBef>
                <a:spcPts val="15"/>
              </a:spcBef>
            </a:pP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●</a:t>
            </a:r>
            <a:r>
              <a:rPr sz="1100" kern="0" spc="8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优化购物体验： 用户在哪个环节放弃了购买？是产品页面，还是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购物车页面？GA4 能帮你</a:t>
            </a:r>
            <a:r>
              <a:rPr sz="1100" kern="0" spc="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找到问题所在。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471170" indent="-222885" algn="l" rtl="0" eaLnBrk="0">
              <a:lnSpc>
                <a:spcPct val="109000"/>
              </a:lnSpc>
              <a:spcBef>
                <a:spcPts val="20"/>
              </a:spcBef>
            </a:pP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●</a:t>
            </a:r>
            <a:r>
              <a:rPr sz="1100" kern="0" spc="9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衡量营销效果：你在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Facebook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上投的广告到底带来了多少销售额？哪条广告素材效果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最好？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GA</a:t>
            </a:r>
            <a:r>
              <a:rPr sz="1100" kern="0" spc="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 配合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UTM</a:t>
            </a:r>
            <a:r>
              <a:rPr sz="1100" kern="0" spc="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参数可以清晰地告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诉你答案。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248285" algn="l" rtl="0" eaLnBrk="0">
              <a:lnSpc>
                <a:spcPts val="1460"/>
              </a:lnSpc>
              <a:spcBef>
                <a:spcPts val="45"/>
              </a:spcBef>
            </a:pP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●</a:t>
            </a:r>
            <a:r>
              <a:rPr sz="1100" kern="0" spc="1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提升转化率： 通过分析数据，你可以不断优化网站，最终提高你的销售额。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 rtl="0" eaLnBrk="0">
              <a:lnSpc>
                <a:spcPct val="113000"/>
              </a:lnSpc>
            </a:pPr>
            <a:endParaRPr sz="1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12700" algn="l" rtl="0" eaLnBrk="0">
              <a:lnSpc>
                <a:spcPct val="86000"/>
              </a:lnSpc>
              <a:spcBef>
                <a:spcPts val="340"/>
              </a:spcBef>
            </a:pPr>
            <a:r>
              <a:rPr sz="1100" kern="0" spc="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教程将分为以下几个部分，可以一步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步操作：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251460" algn="l" rtl="0" eaLnBrk="0">
              <a:lnSpc>
                <a:spcPts val="1530"/>
              </a:lnSpc>
              <a:spcBef>
                <a:spcPts val="335"/>
              </a:spcBef>
            </a:pP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   第一部分：创建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Google Analytics 4 (G</a:t>
            </a:r>
            <a:r>
              <a:rPr sz="1100" b="1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A4) </a:t>
            </a:r>
            <a:r>
              <a:rPr sz="1100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账户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240030" algn="l" rtl="0" eaLnBrk="0">
              <a:lnSpc>
                <a:spcPct val="89000"/>
              </a:lnSpc>
              <a:spcBef>
                <a:spcPts val="95"/>
              </a:spcBef>
            </a:pP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   第二部分：将 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GA4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与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Shopify</a:t>
            </a:r>
            <a:r>
              <a:rPr sz="1100" b="1" kern="0" spc="1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商店完美绑定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241935" algn="l" rtl="0" eaLnBrk="0">
              <a:lnSpc>
                <a:spcPts val="1460"/>
              </a:lnSpc>
              <a:spcBef>
                <a:spcPts val="120"/>
              </a:spcBef>
            </a:pP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3.   第三部分：针对独立站的 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GA4</a:t>
            </a:r>
            <a:r>
              <a:rPr sz="1100" b="1" kern="0" spc="1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专属优化设置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238125" algn="l" rtl="0" eaLnBrk="0">
              <a:lnSpc>
                <a:spcPct val="87000"/>
              </a:lnSpc>
              <a:spcBef>
                <a:spcPts val="150"/>
              </a:spcBef>
            </a:pP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4.   第四部分：验证数据追踪是否成功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241935" algn="l" rtl="0" eaLnBrk="0">
              <a:lnSpc>
                <a:spcPts val="1460"/>
              </a:lnSpc>
              <a:spcBef>
                <a:spcPts val="150"/>
              </a:spcBef>
            </a:pP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5.   第五部分：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GA</a:t>
            </a:r>
            <a:r>
              <a:rPr sz="1100" b="1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 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基础应用：看懂电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商核心报告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241300" algn="l" rtl="0" eaLnBrk="0">
              <a:lnSpc>
                <a:spcPts val="1460"/>
              </a:lnSpc>
            </a:pP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6.   第六部分：进阶必备：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UTM</a:t>
            </a:r>
            <a:r>
              <a:rPr sz="1100" b="1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参数是什么以及如何使用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16510" algn="l" rtl="0" eaLnBrk="0">
              <a:lnSpc>
                <a:spcPts val="1950"/>
              </a:lnSpc>
              <a:spcBef>
                <a:spcPts val="1555"/>
              </a:spcBef>
            </a:pPr>
            <a:r>
              <a:rPr sz="14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第一部分：创建 </a:t>
            </a:r>
            <a:r>
              <a:rPr sz="14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Google Analytics 4 (GA4) </a:t>
            </a:r>
            <a:r>
              <a:rPr sz="14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账</a:t>
            </a:r>
            <a:r>
              <a:rPr sz="1400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户</a:t>
            </a:r>
            <a:endParaRPr sz="1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12700" algn="l" rtl="0" eaLnBrk="0">
              <a:lnSpc>
                <a:spcPct val="89000"/>
              </a:lnSpc>
              <a:spcBef>
                <a:spcPts val="500"/>
              </a:spcBef>
            </a:pP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在开始之前，请确保已经有一个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Google 账户（也就是 Gmail</a:t>
            </a:r>
            <a:r>
              <a:rPr sz="1100" kern="0" spc="9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邮箱）。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16510" algn="l" rtl="0" eaLnBrk="0">
              <a:lnSpc>
                <a:spcPct val="89000"/>
              </a:lnSpc>
              <a:spcBef>
                <a:spcPts val="335"/>
              </a:spcBef>
            </a:pPr>
            <a:r>
              <a:rPr sz="1100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步骤</a:t>
            </a:r>
            <a:r>
              <a:rPr sz="1100" kern="0" spc="9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b="1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sz="1100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：进入 </a:t>
            </a:r>
            <a:r>
              <a:rPr sz="1100" b="1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Google Analytics</a:t>
            </a:r>
            <a:r>
              <a:rPr sz="1100" b="1" kern="0" spc="10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官网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248285" algn="l" rtl="0" eaLnBrk="0">
              <a:lnSpc>
                <a:spcPct val="110000"/>
              </a:lnSpc>
              <a:spcBef>
                <a:spcPts val="340"/>
              </a:spcBef>
            </a:pP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●</a:t>
            </a:r>
            <a:r>
              <a:rPr sz="1100" kern="0" spc="9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打开浏览器，访问 Google Analytics</a:t>
            </a:r>
            <a:r>
              <a:rPr sz="1100" kern="0" spc="10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官网：</a:t>
            </a:r>
            <a:r>
              <a:rPr sz="1100" u="sng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hlinkClick r:id="rId1">
                  <a:extLst>
                    <a:ext uri="{DAF060AB-1E55-43B9-8AAB-6FB025537F2F}">
                      <wpsdc:hlinkClr xmlns:wpsdc="http://www.wps.cn/officeDocument/2017/drawingmlCustomData" val="1155CC"/>
                      <wpsdc:folHlinkClr xmlns:wpsdc="http://www.wps.cn/officeDocument/2017/drawingmlCustomData" val="1155CC"/>
                      <wpsdc:hlinkUnderline xmlns:wpsdc="http://www.wps.cn/officeDocument/2017/drawingmlCustomData" val="0"/>
                    </a:ext>
                  </a:extLst>
                </a:hlinkClick>
              </a:rPr>
              <a:t>https://anal</a:t>
            </a:r>
            <a:r>
              <a:rPr sz="1100" u="sng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hlinkClick r:id="rId1">
                  <a:extLst>
                    <a:ext uri="{DAF060AB-1E55-43B9-8AAB-6FB025537F2F}">
                      <wpsdc:hlinkClr xmlns:wpsdc="http://www.wps.cn/officeDocument/2017/drawingmlCustomData" val="1155CC"/>
                      <wpsdc:folHlinkClr xmlns:wpsdc="http://www.wps.cn/officeDocument/2017/drawingmlCustomData" val="1155CC"/>
                      <wpsdc:hlinkUnderline xmlns:wpsdc="http://www.wps.cn/officeDocument/2017/drawingmlCustomData" val="0"/>
                    </a:ext>
                  </a:extLst>
                </a:hlinkClick>
              </a:rPr>
              <a:t>ytics.google.com/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248285" algn="l" rtl="0" eaLnBrk="0">
              <a:lnSpc>
                <a:spcPts val="1520"/>
              </a:lnSpc>
            </a:pP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●    点击 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开始衡量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 (Start me</a:t>
            </a:r>
            <a:r>
              <a:rPr sz="1100" b="1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asuring)</a:t>
            </a:r>
            <a:r>
              <a:rPr sz="1100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16510" algn="l" rtl="0" eaLnBrk="0">
              <a:lnSpc>
                <a:spcPts val="1530"/>
              </a:lnSpc>
              <a:spcBef>
                <a:spcPts val="1375"/>
              </a:spcBef>
            </a:pP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步骤 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：创建账号 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(Acc</a:t>
            </a:r>
            <a:r>
              <a:rPr sz="1100" b="1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ount)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475615" indent="-227330" algn="l" rtl="0" eaLnBrk="0">
              <a:lnSpc>
                <a:spcPct val="110000"/>
              </a:lnSpc>
              <a:spcBef>
                <a:spcPts val="1360"/>
              </a:spcBef>
            </a:pP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●</a:t>
            </a:r>
            <a:r>
              <a:rPr sz="1100" kern="0" spc="8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账号名称 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(Account</a:t>
            </a:r>
            <a:r>
              <a:rPr sz="1100" b="1" kern="0" spc="10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name):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这里填写你的公司或品牌名称，比如 "My Awesome</a:t>
            </a:r>
            <a:r>
              <a:rPr sz="1100" kern="0" spc="8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Brand"。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一个账号下可以管理多个网站（媒体资源）</a:t>
            </a:r>
            <a:r>
              <a:rPr sz="1100" kern="0" spc="-14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471805" indent="-223520" algn="l" rtl="0" eaLnBrk="0">
              <a:lnSpc>
                <a:spcPct val="109000"/>
              </a:lnSpc>
              <a:spcBef>
                <a:spcPts val="25"/>
              </a:spcBef>
            </a:pP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●</a:t>
            </a:r>
            <a:r>
              <a:rPr sz="1100" kern="0" spc="1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账号数据共享设置 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(Account</a:t>
            </a:r>
            <a:r>
              <a:rPr sz="1100" b="1" kern="0" spc="8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b="1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Data Sharing Settings): </a:t>
            </a:r>
            <a:r>
              <a:rPr sz="1100" kern="0" spc="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建议保持默认勾选，这有助于你获</a:t>
            </a:r>
            <a:r>
              <a:rPr sz="1100" kern="0" spc="2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得更好的产品支持和数据洞察。</a:t>
            </a:r>
            <a:endParaRPr sz="11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248285" algn="l" rtl="0" eaLnBrk="0">
              <a:lnSpc>
                <a:spcPts val="1530"/>
              </a:lnSpc>
              <a:spcBef>
                <a:spcPts val="30"/>
              </a:spcBef>
            </a:pPr>
            <a:r>
              <a:rPr sz="1100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●    点击 </a:t>
            </a:r>
            <a:r>
              <a:rPr sz="1100" b="1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sz="1100" b="1" kern="0" spc="-20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1100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下一步</a:t>
            </a:r>
            <a:r>
              <a:rPr sz="1100" b="1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 (Next)</a:t>
            </a:r>
            <a:r>
              <a:rPr sz="1100" kern="0" spc="-10" dirty="0">
                <a:solidFill>
                  <a:schemeClr val="tx1">
                    <a:alpha val="10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sz="1100" kern="0" spc="-10" dirty="0">
              <a:solidFill>
                <a:schemeClr val="tx1">
                  <a:alpha val="100000"/>
                </a:schemeClr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>
          <a:xfrm>
            <a:off x="906730" y="890630"/>
            <a:ext cx="5950584" cy="821816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ts val="1530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骤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建媒体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源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(Property)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7000"/>
              </a:lnSpc>
              <a:spcBef>
                <a:spcPts val="335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是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的核心部分，代表你的一个网站或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应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用。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8285" algn="l" rtl="0" eaLnBrk="0">
              <a:lnSpc>
                <a:spcPts val="1495"/>
              </a:lnSpc>
              <a:spcBef>
                <a:spcPts val="33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媒体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源名称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(Property</a:t>
            </a:r>
            <a:r>
              <a:rPr sz="1100" b="1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name):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填写你的网站名称，比如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"My Shopify Store"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68630" indent="-220345" algn="l" rtl="0" eaLnBrk="0">
              <a:lnSpc>
                <a:spcPct val="108000"/>
              </a:lnSpc>
              <a:spcBef>
                <a:spcPts val="5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时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区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(Reporting time zone):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【关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键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点】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 核心目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标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市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场</a:t>
            </a:r>
            <a:r>
              <a:rPr sz="1100" kern="0" spc="1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时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区，或者你本人运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营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工作所在的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时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区。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将影响你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告中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天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-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的定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义。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例如，如果你主要市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是美国，可以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选择纽约时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区。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里要特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别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注意：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后台，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Google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广告，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Facebook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广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告等后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台的失去尽量都保持一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致。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71805" indent="-223520" algn="l" rtl="0" eaLnBrk="0">
              <a:lnSpc>
                <a:spcPct val="109000"/>
              </a:lnSpc>
              <a:spcBef>
                <a:spcPts val="2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币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种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(Currency):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【关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键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点】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商店的 主要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结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算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货币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（例如，美元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USD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）。 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会将所有交易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额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都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换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算成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个你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货币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这样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可以避免数据混乱。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8285" algn="l" rtl="0" eaLnBrk="0">
              <a:lnSpc>
                <a:spcPts val="1530"/>
              </a:lnSpc>
              <a:spcBef>
                <a:spcPts val="35"/>
              </a:spcBef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下一步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(Next)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ts val="1530"/>
              </a:lnSpc>
              <a:spcBef>
                <a:spcPts val="34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骤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：提供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业务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信息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(Business details)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75615" indent="-227330" algn="l" rtl="0" eaLnBrk="0">
              <a:lnSpc>
                <a:spcPct val="111000"/>
              </a:lnSpc>
              <a:spcBef>
                <a:spcPts val="136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业类别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(Industry category):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最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贴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近你的行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业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，比如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"Shopping"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或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"Beauty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Fitness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8285" algn="l" rtl="0" eaLnBrk="0">
              <a:lnSpc>
                <a:spcPts val="1490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商家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模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(Business size):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根据你的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团队规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模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marL="248285" algn="l" rtl="0" eaLnBrk="0">
              <a:lnSpc>
                <a:spcPts val="1420"/>
              </a:lnSpc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些信息有助于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你提供行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业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基准比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较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，如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实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填写即可。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8285" algn="l" rtl="0" eaLnBrk="0">
              <a:lnSpc>
                <a:spcPts val="1520"/>
              </a:lnSpc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下一步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(Next)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6510" algn="l" rtl="0" eaLnBrk="0">
              <a:lnSpc>
                <a:spcPts val="1530"/>
              </a:lnSpc>
              <a:spcBef>
                <a:spcPts val="137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骤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5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选择业务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目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标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(Business objec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tives)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69900" indent="-221615" algn="l" rtl="0" eaLnBrk="0">
              <a:lnSpc>
                <a:spcPct val="110000"/>
              </a:lnSpc>
              <a:spcBef>
                <a:spcPts val="137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你使用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100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的主要目的。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于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电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商来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说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，最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重要的就是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提高在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线销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售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额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(Drive   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online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sales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。你也可以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发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掘潜在客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户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等其他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选项。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议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从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"Drive online sales"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开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始。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8285" algn="l" rtl="0" eaLnBrk="0">
              <a:lnSpc>
                <a:spcPts val="1530"/>
              </a:lnSpc>
              <a:spcBef>
                <a:spcPts val="15"/>
              </a:spcBef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创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(Create)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ts val="1530"/>
              </a:lnSpc>
              <a:spcBef>
                <a:spcPts val="34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骤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6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建数据流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(Data Stream)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87000"/>
              </a:lnSpc>
              <a:spcBef>
                <a:spcPts val="340"/>
              </a:spcBef>
            </a:pP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数据流是数据的来源。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对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于独立站来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说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，我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们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数据来源是网站。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8285" algn="l" rtl="0" eaLnBrk="0">
              <a:lnSpc>
                <a:spcPts val="1530"/>
              </a:lnSpc>
              <a:spcBef>
                <a:spcPts val="340"/>
              </a:spcBef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"Choose a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platform"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页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面，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网站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(Web)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8285" algn="l" rtl="0" eaLnBrk="0">
              <a:lnSpc>
                <a:spcPts val="1565"/>
              </a:lnSpc>
              <a:spcBef>
                <a:spcPts val="1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网站网址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(Website</a:t>
            </a:r>
            <a:r>
              <a:rPr sz="1100" b="1" kern="0" spc="1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URL):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输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入你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商店的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主域名。注意，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 </a:t>
            </a:r>
            <a:r>
              <a:rPr sz="1100" kern="0" spc="17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https://</a:t>
            </a:r>
            <a:r>
              <a:rPr sz="1100" kern="0" spc="17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，然后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73075" algn="l" rtl="0" eaLnBrk="0">
              <a:lnSpc>
                <a:spcPts val="1510"/>
              </a:lnSpc>
              <a:spcBef>
                <a:spcPts val="105"/>
              </a:spcBef>
            </a:pPr>
            <a:r>
              <a:rPr sz="1100" kern="0" spc="1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输</a:t>
            </a:r>
            <a:r>
              <a:rPr sz="1100" kern="0" spc="1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入网址，例如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2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yourstore</a:t>
            </a:r>
            <a:r>
              <a:rPr sz="1100" kern="0" spc="12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2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.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2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com</a:t>
            </a:r>
            <a:r>
              <a:rPr sz="1100" kern="0" spc="12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kern="0" spc="1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不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需要 </a:t>
            </a:r>
            <a:r>
              <a:rPr sz="1100" kern="0" spc="18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https://</a:t>
            </a:r>
            <a:r>
              <a:rPr sz="1100" kern="0" spc="1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r>
              <a:rPr sz="1100" kern="0" spc="18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8285" algn="l" rtl="0" eaLnBrk="0">
              <a:lnSpc>
                <a:spcPts val="1495"/>
              </a:lnSpc>
              <a:spcBef>
                <a:spcPts val="7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数据流名称 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Stream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name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):</a:t>
            </a:r>
            <a:r>
              <a:rPr sz="1100" b="1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系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统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会自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填充，你也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可以自定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义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，保持默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认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即可。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71805" indent="-223520" algn="l" rtl="0" eaLnBrk="0">
              <a:lnSpc>
                <a:spcPct val="108000"/>
              </a:lnSpc>
              <a:spcBef>
                <a:spcPts val="3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增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强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型衡量功能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(Enhanced measurement):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保持开启状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态！ 这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是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GA4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强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大之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，它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能自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追踪很多重要的用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户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，如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页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面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浏览、滚动、</a:t>
            </a:r>
            <a:r>
              <a:rPr sz="1100" kern="0" spc="-19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出站点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击、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站内搜索、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视频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互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动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文件下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载。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marL="248285" algn="l" rtl="0" eaLnBrk="0">
              <a:lnSpc>
                <a:spcPts val="1530"/>
              </a:lnSpc>
              <a:spcBef>
                <a:spcPts val="1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建数据流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(Create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stream)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/>
          <p:nvPr/>
        </p:nvSpPr>
        <p:spPr>
          <a:xfrm>
            <a:off x="907149" y="1444843"/>
            <a:ext cx="5835015" cy="731900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ts val="1530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骤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7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获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取你的衡量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ID (Measurem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ent</a:t>
            </a:r>
            <a:r>
              <a:rPr sz="11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ID)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19000"/>
              </a:lnSpc>
              <a:spcBef>
                <a:spcPts val="125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创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建数据流后，你会看到一个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Web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stream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details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页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面。在右上角，你会看到一个格式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       </a:t>
            </a:r>
            <a:r>
              <a:rPr sz="1100" b="1" kern="0" spc="-5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G-XXXXXXXXX</a:t>
            </a:r>
            <a:r>
              <a:rPr sz="1100" b="1" kern="0" spc="-6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X</a:t>
            </a:r>
            <a:r>
              <a:rPr sz="1100" b="1" kern="0" spc="11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ID</a:t>
            </a:r>
            <a:r>
              <a:rPr sz="1100" kern="0" spc="-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" algn="l" rtl="0" eaLnBrk="0">
              <a:lnSpc>
                <a:spcPct val="89000"/>
              </a:lnSpc>
              <a:spcBef>
                <a:spcPts val="335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恭喜你！ 你已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经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成功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创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建了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账户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和媒体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源。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现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在我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们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去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完成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绑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定。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89000"/>
              </a:lnSpc>
              <a:spcBef>
                <a:spcPts val="430"/>
              </a:spcBef>
            </a:pP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第二部分：将 </a:t>
            </a:r>
            <a:r>
              <a:rPr sz="1400" b="1" kern="0" spc="0" dirty="0">
                <a:solidFill>
                  <a:srgbClr val="43434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GA4 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与你的 </a:t>
            </a:r>
            <a:r>
              <a:rPr sz="1400" b="1" kern="0" spc="0" dirty="0">
                <a:solidFill>
                  <a:srgbClr val="43434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</a:t>
            </a:r>
            <a:r>
              <a:rPr sz="1400" b="1" kern="0" spc="130" dirty="0">
                <a:solidFill>
                  <a:srgbClr val="43434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商店完美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绑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定</a:t>
            </a:r>
            <a:endParaRPr sz="14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3335" algn="l" rtl="0" eaLnBrk="0">
              <a:lnSpc>
                <a:spcPct val="89000"/>
              </a:lnSpc>
              <a:spcBef>
                <a:spcPts val="73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官方已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经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内置了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对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的支持，整个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过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程非常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简单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，无需任何代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码。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89000"/>
              </a:lnSpc>
              <a:spcBef>
                <a:spcPts val="330"/>
              </a:spcBef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步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骤</a:t>
            </a:r>
            <a:r>
              <a:rPr sz="1100" kern="0" spc="15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：登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录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后台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0" algn="l" rtl="0" eaLnBrk="0">
              <a:lnSpc>
                <a:spcPts val="1460"/>
              </a:lnSpc>
              <a:spcBef>
                <a:spcPts val="340"/>
              </a:spcBef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打开你的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应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用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85000"/>
              </a:lnSpc>
              <a:spcBef>
                <a:spcPts val="34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骤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入</a:t>
            </a:r>
            <a:r>
              <a:rPr lang="zh-CN"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宋体" panose="02010600030101010101" pitchFamily="2" charset="-122"/>
                <a:cs typeface="MS PGothic" panose="020B0600070205080204" charset="-128"/>
              </a:rPr>
              <a:t>销售渠道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0" algn="l" rtl="0" eaLnBrk="0">
              <a:lnSpc>
                <a:spcPts val="1460"/>
              </a:lnSpc>
              <a:spcBef>
                <a:spcPts val="340"/>
              </a:spcBef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lang="zh-CN"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宋体" panose="02010600030101010101" pitchFamily="2" charset="-122"/>
                <a:cs typeface="Arial" panose="020B0604020202020204"/>
              </a:rPr>
              <a:t>搜索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“Google &amp; YouTube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，然后安装。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87000"/>
              </a:lnSpc>
              <a:spcBef>
                <a:spcPts val="330"/>
              </a:spcBef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步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骤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绑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定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0" algn="l" rtl="0" eaLnBrk="0">
              <a:lnSpc>
                <a:spcPts val="1460"/>
              </a:lnSpc>
              <a:spcBef>
                <a:spcPts val="33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安装后，打开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个插件。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7650" algn="l" rtl="0" eaLnBrk="0">
              <a:lnSpc>
                <a:spcPts val="1455"/>
              </a:lnSpc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根据指引或者教程，一步一步登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录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Google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账户。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marL="247650" algn="l" rtl="0" eaLnBrk="0">
              <a:lnSpc>
                <a:spcPts val="1460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绑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定你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刚刚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开通的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Google analytics 4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账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号（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ID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）。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3335" indent="635" algn="l" rtl="0" eaLnBrk="0">
              <a:lnSpc>
                <a:spcPct val="110000"/>
              </a:lnSpc>
              <a:spcBef>
                <a:spcPts val="1365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注意：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一步只要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绑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定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就好，千万不要手残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，去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绑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定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Google Ads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或者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Google</a:t>
            </a:r>
            <a:r>
              <a:rPr sz="11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Merchant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Center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87000"/>
              </a:lnSpc>
              <a:spcBef>
                <a:spcPts val="33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大功告成！ 就是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么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简单！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270" algn="l" rtl="0" eaLnBrk="0">
              <a:lnSpc>
                <a:spcPct val="108000"/>
              </a:lnSpc>
              <a:spcBef>
                <a:spcPts val="330"/>
              </a:spcBef>
            </a:pP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通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过这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种官方集成方式，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会自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动为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你追踪以下核心的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电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商事件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，无需你手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添加任何代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码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0" algn="l" rtl="0" eaLnBrk="0">
              <a:lnSpc>
                <a:spcPts val="1510"/>
              </a:lnSpc>
              <a:spcBef>
                <a:spcPts val="335"/>
              </a:spcBef>
            </a:pP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page</a:t>
            </a:r>
            <a:r>
              <a:rPr sz="1100" kern="0" spc="5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view</a:t>
            </a:r>
            <a:r>
              <a:rPr sz="1100" kern="0" spc="5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浏览页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面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0" algn="l" rtl="0" eaLnBrk="0">
              <a:lnSpc>
                <a:spcPts val="1510"/>
              </a:lnSpc>
              <a:spcBef>
                <a:spcPts val="160"/>
              </a:spcBef>
            </a:pP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view</a:t>
            </a:r>
            <a:r>
              <a:rPr sz="1100" kern="0" spc="10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item</a:t>
            </a:r>
            <a:r>
              <a:rPr sz="1100" kern="0" spc="10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查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看商品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0" algn="l" rtl="0" eaLnBrk="0">
              <a:lnSpc>
                <a:spcPts val="1510"/>
              </a:lnSpc>
              <a:spcBef>
                <a:spcPts val="160"/>
              </a:spcBef>
            </a:pP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add</a:t>
            </a:r>
            <a:r>
              <a:rPr sz="1100" kern="0" spc="11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100" kern="0" spc="11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cart</a:t>
            </a:r>
            <a:r>
              <a:rPr sz="1100" kern="0" spc="11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添加到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购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物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车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0" algn="l" rtl="0" eaLnBrk="0">
              <a:lnSpc>
                <a:spcPts val="1510"/>
              </a:lnSpc>
              <a:spcBef>
                <a:spcPts val="160"/>
              </a:spcBef>
            </a:pPr>
            <a:r>
              <a:rPr sz="11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begin</a:t>
            </a:r>
            <a:r>
              <a:rPr sz="1100" kern="0" spc="15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checkout</a:t>
            </a:r>
            <a:r>
              <a:rPr sz="1100" kern="0" spc="15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kern="0" spc="1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开始</a:t>
            </a:r>
            <a:r>
              <a:rPr sz="1100" kern="0" spc="15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结账</a:t>
            </a:r>
            <a:r>
              <a:rPr sz="11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0" algn="l" rtl="0" eaLnBrk="0">
              <a:lnSpc>
                <a:spcPts val="1510"/>
              </a:lnSpc>
              <a:spcBef>
                <a:spcPts val="160"/>
              </a:spcBef>
            </a:pP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purchase</a:t>
            </a:r>
            <a:r>
              <a:rPr sz="1100" kern="0" spc="9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购买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8"/>
          <p:cNvSpPr/>
          <p:nvPr/>
        </p:nvSpPr>
        <p:spPr>
          <a:xfrm>
            <a:off x="905053" y="915716"/>
            <a:ext cx="5929629" cy="77057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ct val="87000"/>
              </a:lnSpc>
            </a:pP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第三部分：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针对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跨境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电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商的 </a:t>
            </a:r>
            <a:r>
              <a:rPr sz="1400" b="1" kern="0" spc="0" dirty="0">
                <a:solidFill>
                  <a:srgbClr val="43434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GA4</a:t>
            </a:r>
            <a:r>
              <a:rPr sz="1400" b="1" kern="0" spc="120" dirty="0">
                <a:solidFill>
                  <a:srgbClr val="43434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专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属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优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化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</a:t>
            </a:r>
            <a:r>
              <a:rPr sz="1400" kern="0" spc="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</a:t>
            </a:r>
            <a:endParaRPr sz="14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8415" algn="l" rtl="0" eaLnBrk="0">
              <a:lnSpc>
                <a:spcPct val="87000"/>
              </a:lnSpc>
              <a:spcBef>
                <a:spcPts val="76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完成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绑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定只是第一步，</a:t>
            </a:r>
            <a:r>
              <a:rPr sz="1100" kern="0" spc="-1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以下几个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置能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让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你的数据更准确、更有用。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ct val="86000"/>
              </a:lnSpc>
              <a:spcBef>
                <a:spcPts val="33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：延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长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数据保留期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indent="635" algn="l" rtl="0" eaLnBrk="0">
              <a:lnSpc>
                <a:spcPct val="110000"/>
              </a:lnSpc>
              <a:spcBef>
                <a:spcPts val="34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默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认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只保留用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户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个月，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于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进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行年度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比是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远远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不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够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的。我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们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需要手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把它延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长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到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最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长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14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个月。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2730" algn="l" rtl="0" eaLnBrk="0">
              <a:lnSpc>
                <a:spcPct val="84000"/>
              </a:lnSpc>
              <a:spcBef>
                <a:spcPts val="340"/>
              </a:spcBef>
            </a:pP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1.</a:t>
            </a:r>
            <a:r>
              <a:rPr sz="11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回到你的 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GA4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界面。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1935" algn="l" rtl="0" eaLnBrk="0">
              <a:lnSpc>
                <a:spcPts val="1495"/>
              </a:lnSpc>
              <a:spcBef>
                <a:spcPts val="17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左下角的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管理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(Admin)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齿轮图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标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marL="473075" indent="-229870" algn="l" rtl="0" eaLnBrk="0">
              <a:lnSpc>
                <a:spcPct val="110000"/>
              </a:lnSpc>
              <a:spcBef>
                <a:spcPts val="1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媒体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源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Property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列中，找到并点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Data Settings)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数据保留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  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(Data</a:t>
            </a:r>
            <a:r>
              <a:rPr sz="1100" b="1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Rete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ntion)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39395" algn="l" rtl="0" eaLnBrk="0">
              <a:lnSpc>
                <a:spcPts val="1420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将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事件数据保留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(Event data retention)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从默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认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“2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个月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修改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14</a:t>
            </a:r>
            <a:r>
              <a:rPr sz="11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个月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3205" algn="l" rtl="0" eaLnBrk="0">
              <a:lnSpc>
                <a:spcPts val="1520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5.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保存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b="1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(Save)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ct val="85000"/>
              </a:lnSpc>
              <a:spcBef>
                <a:spcPts val="33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：排除内部流量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2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ct val="88000"/>
              </a:lnSpc>
              <a:spcBef>
                <a:spcPts val="34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了不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让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你自己和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团队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成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员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访问污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染你的真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实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户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数据，你需要排除内部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IP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地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址。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2730" algn="l" rtl="0" eaLnBrk="0">
              <a:lnSpc>
                <a:spcPts val="1450"/>
              </a:lnSpc>
              <a:spcBef>
                <a:spcPts val="33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首先，在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Google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搜索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"w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hat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my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ip"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获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取你当前的公网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IP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地址。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1935" algn="l" rtl="0" eaLnBrk="0">
              <a:lnSpc>
                <a:spcPts val="1485"/>
              </a:lnSpc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2.  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回到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GA4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 </a:t>
            </a:r>
            <a:r>
              <a:rPr sz="11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管理</a:t>
            </a:r>
            <a:r>
              <a:rPr sz="11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b="1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(Admin)</a:t>
            </a:r>
            <a:r>
              <a:rPr sz="1100" b="1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页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面。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73075" indent="-229870" algn="l" rtl="0" eaLnBrk="0">
              <a:lnSpc>
                <a:spcPct val="107000"/>
              </a:lnSpc>
              <a:spcBef>
                <a:spcPts val="15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媒体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源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Property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列中，点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数据流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Data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Streams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然后点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刚刚创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建的网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站数据流。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39395" algn="l" rtl="0" eaLnBrk="0">
              <a:lnSpc>
                <a:spcPts val="1495"/>
              </a:lnSpc>
              <a:spcBef>
                <a:spcPts val="3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在最下方，点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配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置代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码设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(Configure tag settings)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3205" algn="l" rtl="0" eaLnBrk="0">
              <a:lnSpc>
                <a:spcPts val="1455"/>
              </a:lnSpc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5.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显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示全部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(Show all)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，然后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定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义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内部流量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(Define</a:t>
            </a:r>
            <a:r>
              <a:rPr sz="11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internal traffic)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3205" algn="l" rtl="0" eaLnBrk="0">
              <a:lnSpc>
                <a:spcPts val="1455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6.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创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b="1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(Create)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4475" algn="l" rtl="0" eaLnBrk="0">
              <a:lnSpc>
                <a:spcPts val="1495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7.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规则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名称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(Rule</a:t>
            </a:r>
            <a:r>
              <a:rPr sz="11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nam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e):</a:t>
            </a:r>
            <a:r>
              <a:rPr sz="1100" b="1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随意填写，比如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"My Office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IP"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indent="-3810" algn="l" rtl="0" eaLnBrk="0">
              <a:lnSpc>
                <a:spcPct val="119000"/>
              </a:lnSpc>
              <a:spcBef>
                <a:spcPts val="330"/>
              </a:spcBef>
            </a:pP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8 .  </a:t>
            </a:r>
            <a:r>
              <a:rPr sz="1100" b="1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traffic</a:t>
            </a:r>
            <a:r>
              <a:rPr sz="1100" b="1" kern="0" spc="9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b="1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type</a:t>
            </a:r>
            <a:r>
              <a:rPr sz="1100" b="1" kern="0" spc="9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值</a:t>
            </a:r>
            <a:r>
              <a:rPr sz="1100" b="1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 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保持默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认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internal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 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9 .  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匹配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类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型 </a:t>
            </a:r>
            <a:r>
              <a:rPr sz="1100" b="1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Match</a:t>
            </a:r>
            <a:r>
              <a:rPr sz="1100" b="1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type</a:t>
            </a:r>
            <a:r>
              <a:rPr sz="1100" b="1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):</a:t>
            </a:r>
            <a:r>
              <a:rPr sz="1100" b="1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 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-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IP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地址等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于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(IP address equals)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10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值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(Value):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粘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贴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刚刚查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到的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IP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地址。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11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创</a:t>
            </a:r>
            <a:r>
              <a:rPr sz="1100" kern="0" spc="-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</a:t>
            </a:r>
            <a:r>
              <a:rPr sz="11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b="1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(Create)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860" algn="l" rtl="0" eaLnBrk="0">
              <a:lnSpc>
                <a:spcPts val="300"/>
              </a:lnSpc>
              <a:spcBef>
                <a:spcPts val="800"/>
              </a:spcBef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indent="3175" algn="l" rtl="0" eaLnBrk="0">
              <a:lnSpc>
                <a:spcPct val="111000"/>
              </a:lnSpc>
              <a:spcBef>
                <a:spcPts val="335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重要：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创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规则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后，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还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需要激活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过滤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器。系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统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会提示你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过滤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于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测试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模式，大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约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24-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48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小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时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后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会生效。你需要去 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管理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Admin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(Data Settings)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过滤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器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(Data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ts val="1495"/>
              </a:lnSpc>
            </a:pP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Filters)</a:t>
            </a:r>
            <a:r>
              <a:rPr sz="1100" b="1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中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检查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名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"Internal Traffic"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过滤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器是否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处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于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有效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(Active)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状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态。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ct val="85000"/>
              </a:lnSpc>
              <a:spcBef>
                <a:spcPts val="335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 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：配置跨网域跟踪（如果需要）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2000"/>
              </a:lnSpc>
            </a:pPr>
            <a:endParaRPr sz="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9000"/>
              </a:lnSpc>
              <a:spcBef>
                <a:spcPts val="0"/>
              </a:spcBef>
            </a:pP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对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于大多数只用一个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yourstore</a:t>
            </a:r>
            <a:r>
              <a:rPr sz="1100" kern="0" spc="7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.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com</a:t>
            </a:r>
            <a:r>
              <a:rPr sz="1100" kern="0" spc="7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域名的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卖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家来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说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一步可以跳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过。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/>
          <p:nvPr/>
        </p:nvSpPr>
        <p:spPr>
          <a:xfrm>
            <a:off x="906730" y="928054"/>
            <a:ext cx="5944870" cy="804608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ct val="89000"/>
              </a:lnSpc>
            </a:pP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但是，如果你的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业务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涉及到多个你自己的域名（</a:t>
            </a:r>
            <a:r>
              <a:rPr sz="1100" kern="0" spc="4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例如，主站在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mystore</a:t>
            </a:r>
            <a:r>
              <a:rPr sz="1100" kern="0" spc="4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.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com</a:t>
            </a:r>
            <a:r>
              <a:rPr sz="1100" kern="0" spc="4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，博客在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3335" algn="l" rtl="0" eaLnBrk="0">
              <a:lnSpc>
                <a:spcPct val="119000"/>
              </a:lnSpc>
              <a:spcBef>
                <a:spcPts val="135"/>
              </a:spcBef>
            </a:pP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2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mybrandblog</a:t>
            </a:r>
            <a:r>
              <a:rPr sz="1100" kern="0" spc="5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2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.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2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com</a:t>
            </a:r>
            <a:r>
              <a:rPr sz="1100" kern="0" spc="-1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），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并且你希望用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户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两个域名之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间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的跳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转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被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视为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同一</a:t>
            </a:r>
            <a:r>
              <a:rPr sz="1100" kern="0" spc="4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次</a:t>
            </a:r>
            <a:r>
              <a:rPr sz="1100" kern="0" spc="4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访问</a:t>
            </a:r>
            <a:r>
              <a:rPr sz="1100" kern="0" spc="4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，而不是两次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独立的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访问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，你就需要配置跨网域跟踪。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69900" indent="-218440" algn="l" rtl="0" eaLnBrk="0">
              <a:lnSpc>
                <a:spcPct val="112000"/>
              </a:lnSpc>
              <a:spcBef>
                <a:spcPts val="34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GA4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管理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(Admin)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数据流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(Data Strea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ms)</a:t>
            </a:r>
            <a:r>
              <a:rPr sz="1100" b="1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你的数据流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配置代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码设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(Configure tag sett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ings)</a:t>
            </a:r>
            <a:r>
              <a:rPr sz="1100" b="1" kern="0" spc="1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中。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0030" algn="l" rtl="0" eaLnBrk="0">
              <a:lnSpc>
                <a:spcPts val="1455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选择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配置你的网域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(Configure your domains)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1935" algn="l" rtl="0" eaLnBrk="0">
              <a:lnSpc>
                <a:spcPts val="1495"/>
              </a:lnSpc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添加条件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Add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condition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，然后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输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入所有你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拥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有的、需要一起跟踪的域名。例如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705485" algn="l" rtl="0" eaLnBrk="0">
              <a:lnSpc>
                <a:spcPts val="1510"/>
              </a:lnSpc>
              <a:spcBef>
                <a:spcPts val="10"/>
              </a:spcBef>
            </a:pP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</a:t>
            </a:r>
            <a:r>
              <a:rPr sz="1100" kern="0" spc="10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contains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 </a:t>
            </a:r>
            <a:r>
              <a:rPr sz="1100" kern="0" spc="10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mystore.com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05485" algn="l" rtl="0" eaLnBrk="0">
              <a:lnSpc>
                <a:spcPts val="1510"/>
              </a:lnSpc>
              <a:spcBef>
                <a:spcPts val="160"/>
              </a:spcBef>
            </a:pP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9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contains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 </a:t>
            </a:r>
            <a:r>
              <a:rPr sz="1100" kern="0" spc="9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2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mybrandblog.com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37490" algn="l" rtl="0" eaLnBrk="0">
              <a:lnSpc>
                <a:spcPts val="1530"/>
              </a:lnSpc>
              <a:spcBef>
                <a:spcPts val="7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保存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b="1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(S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ave)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ct val="87000"/>
              </a:lnSpc>
              <a:spcBef>
                <a:spcPts val="420"/>
              </a:spcBef>
            </a:pP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第四部分：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验证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数据追踪是否成功</a:t>
            </a:r>
            <a:endParaRPr sz="14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4605" algn="l" rtl="0" eaLnBrk="0">
              <a:lnSpc>
                <a:spcPts val="1460"/>
              </a:lnSpc>
              <a:spcBef>
                <a:spcPts val="61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置好后，如何确定它真的在工作？我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们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用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实时报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告和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DebugView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验证。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marL="16510" algn="l" rtl="0" eaLnBrk="0">
              <a:lnSpc>
                <a:spcPts val="1530"/>
              </a:lnSpc>
              <a:spcBef>
                <a:spcPts val="143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方法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：使用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实时报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(Real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time</a:t>
            </a:r>
            <a:r>
              <a:rPr sz="11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report)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7000"/>
              </a:lnSpc>
              <a:spcBef>
                <a:spcPts val="34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是最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简单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的方法。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1460" algn="l" rtl="0" eaLnBrk="0">
              <a:lnSpc>
                <a:spcPts val="1530"/>
              </a:lnSpc>
              <a:spcBef>
                <a:spcPts val="33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GA4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左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侧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单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，点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(Rep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orts)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实时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(Realtime)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74980" indent="-234950" algn="l" rtl="0" eaLnBrk="0">
              <a:lnSpc>
                <a:spcPct val="106000"/>
              </a:lnSpc>
              <a:spcBef>
                <a:spcPts val="15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用另一个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设备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（比如你的手机）或者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浏览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器的无痕模式，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访问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你的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商店。 随便点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几个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页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面和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产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品。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74980" indent="-233045" algn="l" rtl="0" eaLnBrk="0">
              <a:lnSpc>
                <a:spcPct val="114000"/>
              </a:lnSpc>
              <a:spcBef>
                <a:spcPts val="3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回到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实时报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页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面。你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应该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能在几秒到一分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钟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内，在地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上看到一个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访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客，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并且在</a:t>
            </a:r>
            <a:r>
              <a:rPr sz="1100" kern="0" spc="1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下方的事件卡片中看到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page</a:t>
            </a:r>
            <a:r>
              <a:rPr sz="1100" kern="0" spc="15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view</a:t>
            </a:r>
            <a:r>
              <a:rPr sz="11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session</a:t>
            </a:r>
            <a:r>
              <a:rPr sz="1100" kern="0" spc="15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start</a:t>
            </a:r>
            <a:r>
              <a:rPr sz="1100" kern="0" spc="15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等事件。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ct val="87000"/>
              </a:lnSpc>
              <a:spcBef>
                <a:spcPts val="335"/>
              </a:spcBef>
            </a:pP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如果能看到数据，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说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明基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础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的追踪已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经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成功了！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ts val="1530"/>
              </a:lnSpc>
              <a:spcBef>
                <a:spcPts val="33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方法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：使用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DebugVie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</a:t>
            </a:r>
            <a:r>
              <a:rPr sz="1100" b="1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更精确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ts val="1460"/>
              </a:lnSpc>
              <a:spcBef>
                <a:spcPts val="139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DebugView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可以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让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你看到每一个被触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发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的事件和其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详细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参数，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于排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查问题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非常有用。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72440" indent="-220980" algn="l" rtl="0" eaLnBrk="0">
              <a:lnSpc>
                <a:spcPct val="107000"/>
              </a:lnSpc>
              <a:spcBef>
                <a:spcPts val="150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在你的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Chrome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浏览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器上，安装一个名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"Google Analytics</a:t>
            </a:r>
            <a:r>
              <a:rPr sz="1100" b="1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Debugge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r"</a:t>
            </a:r>
            <a:r>
              <a:rPr sz="1100" b="1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的官方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扩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展程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序。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0030" algn="l" rtl="0" eaLnBrk="0">
              <a:lnSpc>
                <a:spcPct val="87000"/>
              </a:lnSpc>
              <a:spcBef>
                <a:spcPts val="19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安装后，点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击浏览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器右上角的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扩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展程序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图标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，找到它并点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，使其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 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1935" algn="l" rtl="0" eaLnBrk="0">
              <a:lnSpc>
                <a:spcPts val="1500"/>
              </a:lnSpc>
              <a:spcBef>
                <a:spcPts val="13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3.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GA4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左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侧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单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入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2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管理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(Admin)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媒体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源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列的底部找到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“DebugView”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74980" indent="-237490" algn="l" rtl="0" eaLnBrk="0">
              <a:lnSpc>
                <a:spcPct val="110000"/>
              </a:lnSpc>
              <a:spcBef>
                <a:spcPts val="15"/>
              </a:spcBef>
            </a:pP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4.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现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在，打开你的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商店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网站。因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你开启了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Debugger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，你的所有操作都会被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发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送到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DebugView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71170" indent="-229235" algn="l" rtl="0" eaLnBrk="0">
              <a:lnSpc>
                <a:spcPct val="120000"/>
              </a:lnSpc>
              <a:spcBef>
                <a:spcPts val="30"/>
              </a:spcBef>
            </a:pP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5.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刷新你的商店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页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面，你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应该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能在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DebugView</a:t>
            </a:r>
            <a:r>
              <a:rPr sz="11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中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看到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page</a:t>
            </a:r>
            <a:r>
              <a:rPr sz="1100" kern="0" spc="2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view</a:t>
            </a:r>
            <a:r>
              <a:rPr sz="1100" kern="0" spc="2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事件。点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一个商品，你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会看到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view</a:t>
            </a:r>
            <a:r>
              <a:rPr sz="1100" kern="0" spc="10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item</a:t>
            </a:r>
            <a:r>
              <a:rPr sz="1100" kern="0" spc="10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事件。将商品加入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购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物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车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，你会看到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add</a:t>
            </a:r>
            <a:r>
              <a:rPr sz="1100" kern="0" spc="10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100" kern="0" spc="10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cart</a:t>
            </a:r>
            <a:r>
              <a:rPr sz="1100" kern="0" spc="10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事件。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2"/>
          <p:cNvSpPr/>
          <p:nvPr/>
        </p:nvSpPr>
        <p:spPr>
          <a:xfrm>
            <a:off x="905053" y="892306"/>
            <a:ext cx="5888990" cy="820483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ts val="1460"/>
              </a:lnSpc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看到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些事件，就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说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明你的数据追踪已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经</a:t>
            </a:r>
            <a:r>
              <a:rPr sz="1100" kern="0" spc="1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100%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配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置成功！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ct val="87000"/>
              </a:lnSpc>
              <a:spcBef>
                <a:spcPts val="430"/>
              </a:spcBef>
            </a:pP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第五部分：</a:t>
            </a:r>
            <a:r>
              <a:rPr sz="1400" b="1" kern="0" spc="0" dirty="0">
                <a:solidFill>
                  <a:srgbClr val="43434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400" b="1" kern="0" spc="10" dirty="0">
                <a:solidFill>
                  <a:srgbClr val="43434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基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础应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用：看懂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电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商核心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</a:t>
            </a:r>
            <a:endParaRPr sz="14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7145" algn="l" rtl="0" eaLnBrk="0">
              <a:lnSpc>
                <a:spcPct val="85000"/>
              </a:lnSpc>
              <a:spcBef>
                <a:spcPts val="780"/>
              </a:spcBef>
            </a:pP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数据开始流入后，去哪里看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最重要的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告？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indent="-5715" algn="l" rtl="0" eaLnBrk="0">
              <a:lnSpc>
                <a:spcPct val="114000"/>
              </a:lnSpc>
              <a:spcBef>
                <a:spcPts val="33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入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(Reports)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收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(Monetization)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b="1" kern="0" spc="-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电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子商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务购买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量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(E-commerce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purchases)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3970" algn="l" rtl="0" eaLnBrk="0">
              <a:lnSpc>
                <a:spcPct val="85000"/>
              </a:lnSpc>
              <a:spcBef>
                <a:spcPts val="1525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个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告里，可以看到：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9555" algn="l" rtl="0" eaLnBrk="0">
              <a:lnSpc>
                <a:spcPts val="1495"/>
              </a:lnSpc>
              <a:spcBef>
                <a:spcPts val="335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商品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浏览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量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(Items viewed):</a:t>
            </a:r>
            <a:r>
              <a:rPr sz="1100" b="1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哪些商品被看得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最多。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9555" algn="l" rtl="0" eaLnBrk="0">
              <a:lnSpc>
                <a:spcPts val="1455"/>
              </a:lnSpc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商品添加到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购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物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车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的次数 </a:t>
            </a:r>
            <a:r>
              <a:rPr sz="11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Items added to cart):</a:t>
            </a:r>
            <a:r>
              <a:rPr sz="1100" b="1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哪些商品最吸引人加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购。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marL="249555" algn="l" rtl="0" eaLnBrk="0">
              <a:lnSpc>
                <a:spcPts val="1455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商品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购买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量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(Items purchased):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最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终卖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出了哪些商品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9555" algn="l" rtl="0" eaLnBrk="0">
              <a:lnSpc>
                <a:spcPts val="1495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商品收入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(Item revenue):</a:t>
            </a:r>
            <a:r>
              <a:rPr sz="1100" b="1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哪些商品是你的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摇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钱树。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marL="15875" indent="-635" algn="l" rtl="0" eaLnBrk="0">
              <a:lnSpc>
                <a:spcPct val="109000"/>
              </a:lnSpc>
              <a:spcBef>
                <a:spcPts val="138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你可以通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过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切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换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主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维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度（表格第一列</a:t>
            </a:r>
            <a:r>
              <a:rPr sz="1100" kern="0" spc="-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），</a:t>
            </a:r>
            <a:r>
              <a:rPr sz="1100" kern="0" spc="-4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从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商品名称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切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换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到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商品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ID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或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商品品牌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-2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来从不同角度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分析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销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售数据。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ct val="87000"/>
              </a:lnSpc>
              <a:spcBef>
                <a:spcPts val="425"/>
              </a:spcBef>
            </a:pPr>
            <a:r>
              <a:rPr sz="1400" kern="0" spc="2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第六部分：</a:t>
            </a:r>
            <a:r>
              <a:rPr sz="1400" kern="0" spc="2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进阶</a:t>
            </a:r>
            <a:r>
              <a:rPr sz="1400" kern="0" spc="2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必</a:t>
            </a:r>
            <a:r>
              <a:rPr sz="1400" kern="0" spc="2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备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</a:t>
            </a:r>
            <a:r>
              <a:rPr sz="1400" b="1" kern="0" spc="0" dirty="0">
                <a:solidFill>
                  <a:srgbClr val="43434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UTM</a:t>
            </a:r>
            <a:r>
              <a:rPr sz="1400" b="1" kern="0" spc="10" dirty="0">
                <a:solidFill>
                  <a:srgbClr val="43434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参数是什么以及如何使用</a:t>
            </a:r>
            <a:endParaRPr sz="14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3970" algn="l" rtl="0" eaLnBrk="0">
              <a:lnSpc>
                <a:spcPct val="86000"/>
              </a:lnSpc>
              <a:spcBef>
                <a:spcPts val="775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是所有跨境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电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商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营销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员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的必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备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技能。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indent="635" algn="l" rtl="0" eaLnBrk="0">
              <a:lnSpc>
                <a:spcPct val="110000"/>
              </a:lnSpc>
              <a:spcBef>
                <a:spcPts val="33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是什么？</a:t>
            </a:r>
            <a:r>
              <a:rPr sz="1100" kern="0" spc="1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UTM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是一种你在推广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接（比如广告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接、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邮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件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接）后面加上的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小尾巴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kern="0" spc="-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，用来告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诉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次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访问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是从哪里来的。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ct val="87000"/>
              </a:lnSpc>
              <a:spcBef>
                <a:spcPts val="335"/>
              </a:spcBef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一个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标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准的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带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UTM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链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接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长这样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9685" indent="635" algn="l" rtl="0" eaLnBrk="0">
              <a:lnSpc>
                <a:spcPct val="119000"/>
              </a:lnSpc>
              <a:spcBef>
                <a:spcPts val="235"/>
              </a:spcBef>
            </a:pPr>
            <a:r>
              <a:rPr sz="1100" kern="0" spc="9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https://www.yourstore.com/?utm_source=fa</a:t>
            </a:r>
            <a:r>
              <a:rPr sz="1100" kern="0" spc="8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cebook&amp;utm_medium=cpc&amp;utm_camp</a:t>
            </a:r>
            <a:r>
              <a:rPr sz="1100" kern="0" spc="-1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7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1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aign=summer_sale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9555" algn="l" rtl="0" eaLnBrk="0">
              <a:lnSpc>
                <a:spcPts val="1510"/>
              </a:lnSpc>
              <a:spcBef>
                <a:spcPts val="335"/>
              </a:spcBef>
            </a:pP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</a:t>
            </a:r>
            <a:r>
              <a:rPr sz="1100" kern="0" spc="8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utm_source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 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流量来源 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(e.g., </a:t>
            </a:r>
            <a:r>
              <a:rPr sz="1100" kern="0" spc="7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google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7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facebook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7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tiktok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9555" algn="l" rtl="0" eaLnBrk="0">
              <a:lnSpc>
                <a:spcPts val="1510"/>
              </a:lnSpc>
              <a:spcBef>
                <a:spcPts val="160"/>
              </a:spcBef>
            </a:pP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utm</a:t>
            </a:r>
            <a:r>
              <a:rPr sz="1100" kern="0" spc="6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medium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 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媒介，即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营销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方式 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(e.g.,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cpc</a:t>
            </a:r>
            <a:r>
              <a:rPr sz="1100" kern="0" spc="6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付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费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广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),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organic</a:t>
            </a:r>
            <a:r>
              <a:rPr sz="1100" kern="0" spc="8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自然搜索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),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email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9555" algn="l" rtl="0" eaLnBrk="0">
              <a:lnSpc>
                <a:spcPts val="1510"/>
              </a:lnSpc>
              <a:spcBef>
                <a:spcPts val="160"/>
              </a:spcBef>
            </a:pP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●   </a:t>
            </a:r>
            <a:r>
              <a:rPr sz="1100" kern="0" spc="8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utm_campaign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 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广告系列名称 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(e.g., </a:t>
            </a:r>
            <a:r>
              <a:rPr sz="1100" kern="0" spc="8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summer_sale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1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8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influence</a:t>
            </a:r>
            <a:r>
              <a:rPr sz="1100" kern="0" spc="-13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8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r_</a:t>
            </a:r>
            <a:r>
              <a:rPr sz="1100" kern="0" spc="7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collab_lisa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ct val="84000"/>
              </a:lnSpc>
              <a:spcBef>
                <a:spcPts val="335"/>
              </a:spcBef>
            </a:pP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怎么用？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indent="10795" algn="l" rtl="0" eaLnBrk="0">
              <a:lnSpc>
                <a:spcPct val="113000"/>
              </a:lnSpc>
              <a:spcBef>
                <a:spcPts val="335"/>
              </a:spcBef>
            </a:pP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当你投放广告或与网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红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合作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时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，不要直接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给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他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们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你的原始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链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接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2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yourstore</a:t>
            </a:r>
            <a:r>
              <a:rPr sz="1100" kern="0" spc="5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2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.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2">
                  <a:extLst>
                    <a:ext uri="{DAF060AB-1E55-43B9-8AAB-6FB025537F2F}">
                      <wpsdc:hlinkClr xmlns:wpsdc="http://www.wps.cn/officeDocument/2017/drawingmlCustomData" val="188038"/>
                      <wpsdc:folHlinkClr xmlns:wpsdc="http://www.wps.cn/officeDocument/2017/drawingmlCustomData" val="188038"/>
                      <wpsdc:hlinkUnderline xmlns:wpsdc="http://www.wps.cn/officeDocument/2017/drawingmlCustomData" val="0"/>
                    </a:ext>
                  </a:extLst>
                </a:hlinkClick>
              </a:rPr>
              <a:t>com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。你需要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</a:t>
            </a:r>
            <a:r>
              <a:rPr sz="1100" kern="0" spc="5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每个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活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动创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带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UTM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参数的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链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接。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240" algn="l" rtl="0" eaLnBrk="0">
              <a:lnSpc>
                <a:spcPct val="89000"/>
              </a:lnSpc>
              <a:spcBef>
                <a:spcPts val="34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你可以使用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Google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官方的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Campaign</a:t>
            </a:r>
            <a:r>
              <a:rPr sz="1100" b="1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URL</a:t>
            </a:r>
            <a:r>
              <a:rPr sz="1100" b="1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Builder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工具来帮你生成：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8415" algn="l" rtl="0" eaLnBrk="0">
              <a:lnSpc>
                <a:spcPct val="113000"/>
              </a:lnSpc>
              <a:spcBef>
                <a:spcPts val="120"/>
              </a:spcBef>
            </a:pPr>
            <a:r>
              <a:rPr sz="1100" u="sng" kern="0" spc="0" dirty="0">
                <a:solidFill>
                  <a:srgbClr val="1155CC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3">
                  <a:extLst>
                    <a:ext uri="{DAF060AB-1E55-43B9-8AAB-6FB025537F2F}">
                      <wpsdc:hlinkClr xmlns:wpsdc="http://www.wps.cn/officeDocument/2017/drawingmlCustomData" val="1155CC"/>
                      <wpsdc:folHlinkClr xmlns:wpsdc="http://www.wps.cn/officeDocument/2017/drawingmlCustomData" val="1155CC"/>
                      <wpsdc:hlinkUnderline xmlns:wpsdc="http://www.wps.cn/officeDocument/2017/drawingmlCustomData" val="0"/>
                    </a:ext>
                  </a:extLst>
                </a:hlinkClick>
              </a:rPr>
              <a:t>https://ga-dev-tools.google/ga4/campaign</a:t>
            </a:r>
            <a:r>
              <a:rPr sz="1100" u="sng" kern="0" spc="-10" dirty="0">
                <a:solidFill>
                  <a:srgbClr val="1155CC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hlinkClick r:id="rId3">
                  <a:extLst>
                    <a:ext uri="{DAF060AB-1E55-43B9-8AAB-6FB025537F2F}">
                      <wpsdc:hlinkClr xmlns:wpsdc="http://www.wps.cn/officeDocument/2017/drawingmlCustomData" val="1155CC"/>
                      <wpsdc:folHlinkClr xmlns:wpsdc="http://www.wps.cn/officeDocument/2017/drawingmlCustomData" val="1155CC"/>
                      <wpsdc:hlinkUnderline xmlns:wpsdc="http://www.wps.cn/officeDocument/2017/drawingmlCustomData" val="0"/>
                    </a:ext>
                  </a:extLst>
                </a:hlinkClick>
              </a:rPr>
              <a:t>-url-builder/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4"/>
          <p:cNvSpPr/>
          <p:nvPr/>
        </p:nvSpPr>
        <p:spPr>
          <a:xfrm>
            <a:off x="906590" y="1097446"/>
            <a:ext cx="5945504" cy="500443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7000"/>
              </a:lnSpc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在哪里看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结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果？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14000"/>
              </a:lnSpc>
              <a:spcBef>
                <a:spcPts val="34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GA4</a:t>
            </a:r>
            <a:r>
              <a:rPr sz="11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中，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入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(Reports)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流量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获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取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 (Acquisition)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-&gt;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“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流量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获</a:t>
            </a:r>
            <a:r>
              <a:rPr sz="1100" kern="0" spc="-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取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”</a:t>
            </a:r>
            <a:r>
              <a:rPr sz="1100" b="1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(Traffic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</a:t>
            </a:r>
            <a:r>
              <a:rPr sz="11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acquisition</a:t>
            </a:r>
            <a:r>
              <a:rPr sz="1100" b="1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)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2700" algn="l" rtl="0" eaLnBrk="0">
              <a:lnSpc>
                <a:spcPct val="85000"/>
              </a:lnSpc>
              <a:spcBef>
                <a:spcPts val="1520"/>
              </a:spcBef>
            </a:pP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里，你可以看到所有流量的来源和媒介。如果你正确使用了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UTM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，你就能清晰地看到来自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0955" indent="-3175" algn="l" rtl="0" eaLnBrk="0">
              <a:lnSpc>
                <a:spcPct val="120000"/>
              </a:lnSpc>
              <a:spcBef>
                <a:spcPts val="90"/>
              </a:spcBef>
            </a:pP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facebook</a:t>
            </a:r>
            <a:r>
              <a:rPr sz="1100" kern="0" spc="7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/ 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cpc</a:t>
            </a:r>
            <a:r>
              <a:rPr sz="1100" kern="0" spc="11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summer</a:t>
            </a:r>
            <a:r>
              <a:rPr sz="1100" kern="0" spc="7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sale</a:t>
            </a:r>
            <a:r>
              <a:rPr sz="1100" kern="0" spc="6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广告系列</a:t>
            </a:r>
            <a:r>
              <a:rPr sz="1100" kern="0" spc="7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为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带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来了多少用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户、</a:t>
            </a:r>
            <a:r>
              <a:rPr sz="1100" kern="0" spc="-17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 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多少次会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话、</a:t>
            </a:r>
            <a:r>
              <a:rPr sz="1100" kern="0" spc="-20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 </a:t>
            </a:r>
            <a:r>
              <a:rPr sz="1100" kern="0" spc="6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以及最重要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的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——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多少次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转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化和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多少收入。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7000"/>
              </a:lnSpc>
              <a:spcBef>
                <a:spcPts val="335"/>
              </a:spcBef>
            </a:pP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这样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，你就能准确判断你的每一分广告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费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，每一次推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广花得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值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不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值！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ct val="87000"/>
              </a:lnSpc>
              <a:spcBef>
                <a:spcPts val="430"/>
              </a:spcBef>
            </a:pPr>
            <a:r>
              <a:rPr sz="1400" kern="0" spc="-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后</a:t>
            </a:r>
            <a:r>
              <a:rPr sz="1400" kern="0" spc="-10" dirty="0">
                <a:solidFill>
                  <a:srgbClr val="434343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续</a:t>
            </a:r>
            <a:r>
              <a:rPr sz="1400" kern="0" spc="-10" dirty="0">
                <a:solidFill>
                  <a:srgbClr val="434343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怎么做？</a:t>
            </a:r>
            <a:endParaRPr sz="14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15875" indent="-1270" algn="l" rtl="0" eaLnBrk="0">
              <a:lnSpc>
                <a:spcPct val="107000"/>
              </a:lnSpc>
              <a:spcBef>
                <a:spcPts val="655"/>
              </a:spcBef>
            </a:pP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看到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这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里，你已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经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完成了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Shopify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独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立站的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从零到一的全部基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础设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置。你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现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在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拥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有了一个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强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大的数据分析工具，能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够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帮助你做出更明智的运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营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决策。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240" algn="l" rtl="0" eaLnBrk="0">
              <a:lnSpc>
                <a:spcPct val="87000"/>
              </a:lnSpc>
              <a:spcBef>
                <a:spcPts val="340"/>
              </a:spcBef>
            </a:pP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接下来你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应该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做什么？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1460" algn="l" rtl="0" eaLnBrk="0">
              <a:lnSpc>
                <a:spcPts val="1460"/>
              </a:lnSpc>
              <a:spcBef>
                <a:spcPts val="34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养成看数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据的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习惯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 每周至少花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30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分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钟浏览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你的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GA4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240030" algn="l" rtl="0" eaLnBrk="0">
              <a:lnSpc>
                <a:spcPct val="87000"/>
              </a:lnSpc>
              <a:spcBef>
                <a:spcPts val="15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保持好奇心：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尝试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点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击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不同的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报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告，探索不同的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维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度和指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标。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  <a:p>
            <a:pPr marL="241935" algn="l" rtl="0" eaLnBrk="0">
              <a:lnSpc>
                <a:spcPts val="1460"/>
              </a:lnSpc>
              <a:spcBef>
                <a:spcPts val="150"/>
              </a:spcBef>
            </a:pP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3.  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学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习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和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实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践：</a:t>
            </a:r>
            <a:r>
              <a:rPr sz="1100" kern="0" spc="14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1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当你开始投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放广告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时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，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务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必使用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UTM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参数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进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行追踪。</a:t>
            </a:r>
            <a:endParaRPr sz="1100" dirty="0">
              <a:latin typeface="MS PGothic" panose="020B0600070205080204" charset="-128"/>
              <a:ea typeface="MS PGothic" panose="020B0600070205080204" charset="-128"/>
              <a:cs typeface="MS PGothic" panose="020B0600070205080204" charset="-128"/>
            </a:endParaRPr>
          </a:p>
          <a:p>
            <a:pPr marL="474345" indent="-236220" algn="l" rtl="0" eaLnBrk="0">
              <a:lnSpc>
                <a:spcPct val="119000"/>
              </a:lnSpc>
              <a:spcBef>
                <a:spcPts val="75"/>
              </a:spcBef>
            </a:pP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4.   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置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转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化目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标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： </a:t>
            </a:r>
            <a:r>
              <a:rPr sz="1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GA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默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认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将 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purchase</a:t>
            </a:r>
            <a:r>
              <a:rPr sz="1100" kern="0" spc="3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设为转</a:t>
            </a:r>
            <a:r>
              <a:rPr sz="1100" kern="0" spc="3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化。你也可以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将其他重要事件（如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邮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件</a:t>
            </a:r>
            <a:r>
              <a:rPr sz="1100" kern="0" spc="2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订阅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generate</a:t>
            </a:r>
            <a:r>
              <a:rPr sz="1100" kern="0" spc="9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</a:t>
            </a:r>
            <a:r>
              <a:rPr sz="1100" kern="0" spc="0" dirty="0">
                <a:solidFill>
                  <a:srgbClr val="1880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lead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）也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标记为转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化，</a:t>
            </a:r>
            <a:r>
              <a:rPr sz="1100" kern="0" spc="-1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 </a:t>
            </a:r>
            <a:r>
              <a:rPr sz="1100" kern="0" spc="9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以全面衡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量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业务</a:t>
            </a:r>
            <a:r>
              <a:rPr sz="1100" kern="0" spc="80" dirty="0">
                <a:solidFill>
                  <a:srgbClr val="000000">
                    <a:alpha val="100000"/>
                  </a:srgbClr>
                </a:solidFill>
                <a:latin typeface="MS PGothic" panose="020B0600070205080204" charset="-128"/>
                <a:ea typeface="MS PGothic" panose="020B0600070205080204" charset="-128"/>
                <a:cs typeface="MS PGothic" panose="020B0600070205080204" charset="-128"/>
              </a:rPr>
              <a:t>成功。</a:t>
            </a:r>
            <a:endParaRPr sz="1100" dirty="0"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6429</Words>
  <Application>WPS 演示</Application>
  <PresentationFormat/>
  <Paragraphs>224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9" baseType="lpstr">
      <vt:lpstr>Arial</vt:lpstr>
      <vt:lpstr>宋体</vt:lpstr>
      <vt:lpstr>Wingdings</vt:lpstr>
      <vt:lpstr>Arial</vt:lpstr>
      <vt:lpstr>MS PGothic</vt:lpstr>
      <vt:lpstr>Arial Unicode MS</vt:lpstr>
      <vt:lpstr>微软雅黑</vt:lpstr>
      <vt:lpstr>Calibri</vt:lpstr>
      <vt:lpstr>仿宋</vt:lpstr>
      <vt:lpstr>方正小标宋简体</vt:lpstr>
      <vt:lpstr>黑体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小红书帖子-MD文件</dc:title>
  <dc:creator/>
  <cp:lastModifiedBy>WPS_1267226087</cp:lastModifiedBy>
  <cp:revision>1</cp:revision>
  <dcterms:created xsi:type="dcterms:W3CDTF">2026-09-29T05:38:09Z</dcterms:created>
  <dcterms:modified xsi:type="dcterms:W3CDTF">2026-09-29T05:38:09Z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2026-09-29T13:31:23Z</vt:filetime>
  </property>
  <property fmtid="{D5CDD505-2E9C-101B-9397-08002B2CF9AE}" pid="4" name="KSOProductBuildVer">
    <vt:lpwstr>2052-12.1.0.28505</vt:lpwstr>
  </property>
  <property fmtid="{D5CDD505-2E9C-101B-9397-08002B2CF9AE}" pid="5" name="ICV">
    <vt:lpwstr>B05D8782A7CC481E8A44177CE83EB72B_12</vt:lpwstr>
  </property>
</Properties>
</file>